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5" r:id="rId3"/>
    <p:sldId id="258" r:id="rId4"/>
    <p:sldId id="264" r:id="rId5"/>
    <p:sldId id="263" r:id="rId6"/>
    <p:sldId id="293" r:id="rId7"/>
    <p:sldId id="272" r:id="rId8"/>
    <p:sldId id="265" r:id="rId9"/>
    <p:sldId id="266" r:id="rId10"/>
    <p:sldId id="268" r:id="rId11"/>
    <p:sldId id="262" r:id="rId12"/>
    <p:sldId id="279" r:id="rId13"/>
    <p:sldId id="291" r:id="rId14"/>
    <p:sldId id="298" r:id="rId15"/>
    <p:sldId id="297" r:id="rId16"/>
    <p:sldId id="299" r:id="rId17"/>
    <p:sldId id="271" r:id="rId18"/>
    <p:sldId id="292" r:id="rId19"/>
    <p:sldId id="270" r:id="rId20"/>
    <p:sldId id="259" r:id="rId21"/>
    <p:sldId id="260" r:id="rId22"/>
    <p:sldId id="261" r:id="rId23"/>
    <p:sldId id="296" r:id="rId24"/>
    <p:sldId id="275" r:id="rId25"/>
    <p:sldId id="276" r:id="rId26"/>
    <p:sldId id="269" r:id="rId27"/>
    <p:sldId id="290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D0823-FEE3-46FF-9163-69F344CFB59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56AC5EC-04D1-41C4-B832-44D30F9356FE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/>
            <a:t>Mission</a:t>
          </a:r>
          <a:endParaRPr lang="en-US"/>
        </a:p>
      </dgm:t>
    </dgm:pt>
    <dgm:pt modelId="{E274952F-6D22-4197-A00C-B0C539319DCF}" type="parTrans" cxnId="{1C8E1C6A-5776-4FFB-ADBF-0FFFD8396CC0}">
      <dgm:prSet/>
      <dgm:spPr/>
      <dgm:t>
        <a:bodyPr/>
        <a:lstStyle/>
        <a:p>
          <a:endParaRPr lang="en-US"/>
        </a:p>
      </dgm:t>
    </dgm:pt>
    <dgm:pt modelId="{8507EED6-2318-49CE-968A-A6EC64CB160C}" type="sibTrans" cxnId="{1C8E1C6A-5776-4FFB-ADBF-0FFFD8396CC0}">
      <dgm:prSet/>
      <dgm:spPr/>
      <dgm:t>
        <a:bodyPr/>
        <a:lstStyle/>
        <a:p>
          <a:endParaRPr lang="en-US"/>
        </a:p>
      </dgm:t>
    </dgm:pt>
    <dgm:pt modelId="{680E244F-3937-420E-8A50-0AF5CF73E34C}">
      <dgm:prSet/>
      <dgm:spPr/>
      <dgm:t>
        <a:bodyPr/>
        <a:lstStyle/>
        <a:p>
          <a:r>
            <a:rPr lang="en-US" b="1"/>
            <a:t>Empower parents and families to support their children’s cognitive and social-emotional development</a:t>
          </a:r>
          <a:endParaRPr lang="en-US"/>
        </a:p>
      </dgm:t>
    </dgm:pt>
    <dgm:pt modelId="{FE9C86C8-6F25-4BC4-BB0B-0FEA938099F6}" type="parTrans" cxnId="{93AEEFC5-59B7-4B2E-BFD4-653F7D6F471F}">
      <dgm:prSet/>
      <dgm:spPr/>
      <dgm:t>
        <a:bodyPr/>
        <a:lstStyle/>
        <a:p>
          <a:endParaRPr lang="en-US"/>
        </a:p>
      </dgm:t>
    </dgm:pt>
    <dgm:pt modelId="{D1FA7EE0-166C-40EC-B59A-0B840E0C8785}" type="sibTrans" cxnId="{93AEEFC5-59B7-4B2E-BFD4-653F7D6F471F}">
      <dgm:prSet/>
      <dgm:spPr/>
      <dgm:t>
        <a:bodyPr/>
        <a:lstStyle/>
        <a:p>
          <a:endParaRPr lang="en-US"/>
        </a:p>
      </dgm:t>
    </dgm:pt>
    <dgm:pt modelId="{E4A950B9-F83D-48F7-9625-D1A6D3599C82}">
      <dgm:prSet/>
      <dgm:spPr/>
      <dgm:t>
        <a:bodyPr/>
        <a:lstStyle/>
        <a:p>
          <a:r>
            <a:rPr lang="en-US" b="1"/>
            <a:t>Create community partnerships through support and training</a:t>
          </a:r>
          <a:endParaRPr lang="en-US"/>
        </a:p>
      </dgm:t>
    </dgm:pt>
    <dgm:pt modelId="{2BB2A34B-BC16-4FE5-BDC7-500E7DCD9E5D}" type="parTrans" cxnId="{9480D2A3-E45A-445B-8610-82BC46986868}">
      <dgm:prSet/>
      <dgm:spPr/>
      <dgm:t>
        <a:bodyPr/>
        <a:lstStyle/>
        <a:p>
          <a:endParaRPr lang="en-US"/>
        </a:p>
      </dgm:t>
    </dgm:pt>
    <dgm:pt modelId="{1C25BC3C-1F29-42FC-9D23-6ECDA932636C}" type="sibTrans" cxnId="{9480D2A3-E45A-445B-8610-82BC46986868}">
      <dgm:prSet/>
      <dgm:spPr/>
      <dgm:t>
        <a:bodyPr/>
        <a:lstStyle/>
        <a:p>
          <a:endParaRPr lang="en-US"/>
        </a:p>
      </dgm:t>
    </dgm:pt>
    <dgm:pt modelId="{816B3C8A-E139-4B2F-AB6D-E34A8D49ED43}">
      <dgm:prSet/>
      <dgm:spPr>
        <a:solidFill>
          <a:srgbClr val="002060"/>
        </a:solidFill>
      </dgm:spPr>
      <dgm:t>
        <a:bodyPr/>
        <a:lstStyle/>
        <a:p>
          <a:r>
            <a:rPr lang="en-US" b="1"/>
            <a:t>Vision</a:t>
          </a:r>
          <a:endParaRPr lang="en-US"/>
        </a:p>
      </dgm:t>
    </dgm:pt>
    <dgm:pt modelId="{5D08F8BA-8B42-416E-B2BC-10189476F3D5}" type="parTrans" cxnId="{6122B4D3-6E5C-4E68-B5C9-8B3A747170B5}">
      <dgm:prSet/>
      <dgm:spPr/>
      <dgm:t>
        <a:bodyPr/>
        <a:lstStyle/>
        <a:p>
          <a:endParaRPr lang="en-US"/>
        </a:p>
      </dgm:t>
    </dgm:pt>
    <dgm:pt modelId="{1A74DA2A-C9BE-4513-826B-333E361860D3}" type="sibTrans" cxnId="{6122B4D3-6E5C-4E68-B5C9-8B3A747170B5}">
      <dgm:prSet/>
      <dgm:spPr/>
      <dgm:t>
        <a:bodyPr/>
        <a:lstStyle/>
        <a:p>
          <a:endParaRPr lang="en-US"/>
        </a:p>
      </dgm:t>
    </dgm:pt>
    <dgm:pt modelId="{E286E931-193A-4750-95B7-0DF3CB2B9196}">
      <dgm:prSet/>
      <dgm:spPr/>
      <dgm:t>
        <a:bodyPr/>
        <a:lstStyle/>
        <a:p>
          <a:r>
            <a:rPr lang="en-US" b="1"/>
            <a:t>To ensure that students become productive and responsible citizens by working collaboratively and cooperatively to increase and strengthen family and school partnerships.</a:t>
          </a:r>
          <a:endParaRPr lang="en-US"/>
        </a:p>
      </dgm:t>
    </dgm:pt>
    <dgm:pt modelId="{A7952D24-80CC-4DAC-99BD-6012973A1B3D}" type="parTrans" cxnId="{86E8E092-EFC0-4818-AC1C-84B811EA2BFB}">
      <dgm:prSet/>
      <dgm:spPr/>
      <dgm:t>
        <a:bodyPr/>
        <a:lstStyle/>
        <a:p>
          <a:endParaRPr lang="en-US"/>
        </a:p>
      </dgm:t>
    </dgm:pt>
    <dgm:pt modelId="{18825A38-032A-4EE5-B29F-370DFF675BA1}" type="sibTrans" cxnId="{86E8E092-EFC0-4818-AC1C-84B811EA2BFB}">
      <dgm:prSet/>
      <dgm:spPr/>
      <dgm:t>
        <a:bodyPr/>
        <a:lstStyle/>
        <a:p>
          <a:endParaRPr lang="en-US"/>
        </a:p>
      </dgm:t>
    </dgm:pt>
    <dgm:pt modelId="{CEE38B4F-5026-4266-9AB2-A24B47139C97}" type="pres">
      <dgm:prSet presAssocID="{10CD0823-FEE3-46FF-9163-69F344CFB590}" presName="linear" presStyleCnt="0">
        <dgm:presLayoutVars>
          <dgm:animLvl val="lvl"/>
          <dgm:resizeHandles val="exact"/>
        </dgm:presLayoutVars>
      </dgm:prSet>
      <dgm:spPr/>
    </dgm:pt>
    <dgm:pt modelId="{101C6BD9-B6A9-41C2-9248-4C39B7B510BB}" type="pres">
      <dgm:prSet presAssocID="{656AC5EC-04D1-41C4-B832-44D30F9356F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CF58652-DFFB-4950-B029-BDE3D9217568}" type="pres">
      <dgm:prSet presAssocID="{656AC5EC-04D1-41C4-B832-44D30F9356FE}" presName="childText" presStyleLbl="revTx" presStyleIdx="0" presStyleCnt="2">
        <dgm:presLayoutVars>
          <dgm:bulletEnabled val="1"/>
        </dgm:presLayoutVars>
      </dgm:prSet>
      <dgm:spPr/>
    </dgm:pt>
    <dgm:pt modelId="{BAE7461B-3CC4-41D2-8FF5-849C27DAC011}" type="pres">
      <dgm:prSet presAssocID="{816B3C8A-E139-4B2F-AB6D-E34A8D49ED4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7D71A16-E72E-48FE-AFFA-F13CE8DEBE35}" type="pres">
      <dgm:prSet presAssocID="{816B3C8A-E139-4B2F-AB6D-E34A8D49ED4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C8E1C6A-5776-4FFB-ADBF-0FFFD8396CC0}" srcId="{10CD0823-FEE3-46FF-9163-69F344CFB590}" destId="{656AC5EC-04D1-41C4-B832-44D30F9356FE}" srcOrd="0" destOrd="0" parTransId="{E274952F-6D22-4197-A00C-B0C539319DCF}" sibTransId="{8507EED6-2318-49CE-968A-A6EC64CB160C}"/>
    <dgm:cxn modelId="{0DEEA152-2BF8-4AB8-A3DB-46A1FAD8EA34}" type="presOf" srcId="{E4A950B9-F83D-48F7-9625-D1A6D3599C82}" destId="{BCF58652-DFFB-4950-B029-BDE3D9217568}" srcOrd="0" destOrd="1" presId="urn:microsoft.com/office/officeart/2005/8/layout/vList2"/>
    <dgm:cxn modelId="{E1068475-1253-4D5C-A541-4046E99AB6DC}" type="presOf" srcId="{10CD0823-FEE3-46FF-9163-69F344CFB590}" destId="{CEE38B4F-5026-4266-9AB2-A24B47139C97}" srcOrd="0" destOrd="0" presId="urn:microsoft.com/office/officeart/2005/8/layout/vList2"/>
    <dgm:cxn modelId="{EF69A57C-665E-4BDB-A85B-84F8095857AF}" type="presOf" srcId="{E286E931-193A-4750-95B7-0DF3CB2B9196}" destId="{07D71A16-E72E-48FE-AFFA-F13CE8DEBE35}" srcOrd="0" destOrd="0" presId="urn:microsoft.com/office/officeart/2005/8/layout/vList2"/>
    <dgm:cxn modelId="{B0F26586-1609-4D61-9602-EC68645A0B08}" type="presOf" srcId="{656AC5EC-04D1-41C4-B832-44D30F9356FE}" destId="{101C6BD9-B6A9-41C2-9248-4C39B7B510BB}" srcOrd="0" destOrd="0" presId="urn:microsoft.com/office/officeart/2005/8/layout/vList2"/>
    <dgm:cxn modelId="{86E8E092-EFC0-4818-AC1C-84B811EA2BFB}" srcId="{816B3C8A-E139-4B2F-AB6D-E34A8D49ED43}" destId="{E286E931-193A-4750-95B7-0DF3CB2B9196}" srcOrd="0" destOrd="0" parTransId="{A7952D24-80CC-4DAC-99BD-6012973A1B3D}" sibTransId="{18825A38-032A-4EE5-B29F-370DFF675BA1}"/>
    <dgm:cxn modelId="{6DBE1FA1-793E-4756-A1E0-4DC82B64072C}" type="presOf" srcId="{680E244F-3937-420E-8A50-0AF5CF73E34C}" destId="{BCF58652-DFFB-4950-B029-BDE3D9217568}" srcOrd="0" destOrd="0" presId="urn:microsoft.com/office/officeart/2005/8/layout/vList2"/>
    <dgm:cxn modelId="{9480D2A3-E45A-445B-8610-82BC46986868}" srcId="{656AC5EC-04D1-41C4-B832-44D30F9356FE}" destId="{E4A950B9-F83D-48F7-9625-D1A6D3599C82}" srcOrd="1" destOrd="0" parTransId="{2BB2A34B-BC16-4FE5-BDC7-500E7DCD9E5D}" sibTransId="{1C25BC3C-1F29-42FC-9D23-6ECDA932636C}"/>
    <dgm:cxn modelId="{93AEEFC5-59B7-4B2E-BFD4-653F7D6F471F}" srcId="{656AC5EC-04D1-41C4-B832-44D30F9356FE}" destId="{680E244F-3937-420E-8A50-0AF5CF73E34C}" srcOrd="0" destOrd="0" parTransId="{FE9C86C8-6F25-4BC4-BB0B-0FEA938099F6}" sibTransId="{D1FA7EE0-166C-40EC-B59A-0B840E0C8785}"/>
    <dgm:cxn modelId="{6122B4D3-6E5C-4E68-B5C9-8B3A747170B5}" srcId="{10CD0823-FEE3-46FF-9163-69F344CFB590}" destId="{816B3C8A-E139-4B2F-AB6D-E34A8D49ED43}" srcOrd="1" destOrd="0" parTransId="{5D08F8BA-8B42-416E-B2BC-10189476F3D5}" sibTransId="{1A74DA2A-C9BE-4513-826B-333E361860D3}"/>
    <dgm:cxn modelId="{309101F7-2231-423E-9703-6BD7A724A2A5}" type="presOf" srcId="{816B3C8A-E139-4B2F-AB6D-E34A8D49ED43}" destId="{BAE7461B-3CC4-41D2-8FF5-849C27DAC011}" srcOrd="0" destOrd="0" presId="urn:microsoft.com/office/officeart/2005/8/layout/vList2"/>
    <dgm:cxn modelId="{B9BD1062-30A9-46B4-B112-36D6AE86B222}" type="presParOf" srcId="{CEE38B4F-5026-4266-9AB2-A24B47139C97}" destId="{101C6BD9-B6A9-41C2-9248-4C39B7B510BB}" srcOrd="0" destOrd="0" presId="urn:microsoft.com/office/officeart/2005/8/layout/vList2"/>
    <dgm:cxn modelId="{E660CD9F-9463-41A5-BFFC-F7345139DE90}" type="presParOf" srcId="{CEE38B4F-5026-4266-9AB2-A24B47139C97}" destId="{BCF58652-DFFB-4950-B029-BDE3D9217568}" srcOrd="1" destOrd="0" presId="urn:microsoft.com/office/officeart/2005/8/layout/vList2"/>
    <dgm:cxn modelId="{24B4DF76-7048-4663-ABA7-5F9ED5AC7B60}" type="presParOf" srcId="{CEE38B4F-5026-4266-9AB2-A24B47139C97}" destId="{BAE7461B-3CC4-41D2-8FF5-849C27DAC011}" srcOrd="2" destOrd="0" presId="urn:microsoft.com/office/officeart/2005/8/layout/vList2"/>
    <dgm:cxn modelId="{930735C6-B518-4CA9-87F6-0DA52752989D}" type="presParOf" srcId="{CEE38B4F-5026-4266-9AB2-A24B47139C97}" destId="{07D71A16-E72E-48FE-AFFA-F13CE8DEBE3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A63FE-4BBE-4676-915C-516C60CC7A4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F39260A-DA85-4CF2-8CFD-3B4F817E69B3}">
      <dgm:prSet/>
      <dgm:spPr/>
      <dgm:t>
        <a:bodyPr/>
        <a:lstStyle/>
        <a:p>
          <a:r>
            <a:rPr lang="en-US"/>
            <a:t>The school improvement plan is an indepth data analysis that includes a review of early literacy, reading and math performance and student  attendance, and behavior. The data is analyzed and reviewed to determine areas that impacted student learning and overall performance. </a:t>
          </a:r>
        </a:p>
      </dgm:t>
    </dgm:pt>
    <dgm:pt modelId="{96BCDC6C-B06C-4806-9C40-431100BC5BEC}" type="parTrans" cxnId="{A6FCC0D0-4138-4484-BC42-BD078344D4E7}">
      <dgm:prSet/>
      <dgm:spPr/>
      <dgm:t>
        <a:bodyPr/>
        <a:lstStyle/>
        <a:p>
          <a:endParaRPr lang="en-US"/>
        </a:p>
      </dgm:t>
    </dgm:pt>
    <dgm:pt modelId="{32524F73-0919-4E30-9578-D34814F7E1C9}" type="sibTrans" cxnId="{A6FCC0D0-4138-4484-BC42-BD078344D4E7}">
      <dgm:prSet/>
      <dgm:spPr/>
      <dgm:t>
        <a:bodyPr/>
        <a:lstStyle/>
        <a:p>
          <a:endParaRPr lang="en-US"/>
        </a:p>
      </dgm:t>
    </dgm:pt>
    <dgm:pt modelId="{D502E5A7-2049-48EC-A792-EF0DC6D08430}">
      <dgm:prSet/>
      <dgm:spPr/>
      <dgm:t>
        <a:bodyPr/>
        <a:lstStyle/>
        <a:p>
          <a:r>
            <a:rPr lang="en-US"/>
            <a:t>The 2023-2024 document can be found on our school website.</a:t>
          </a:r>
        </a:p>
      </dgm:t>
    </dgm:pt>
    <dgm:pt modelId="{86689727-7748-4403-8299-41A2A27E655B}" type="parTrans" cxnId="{07601574-A7A0-434E-99BB-0F8475794F43}">
      <dgm:prSet/>
      <dgm:spPr/>
      <dgm:t>
        <a:bodyPr/>
        <a:lstStyle/>
        <a:p>
          <a:endParaRPr lang="en-US"/>
        </a:p>
      </dgm:t>
    </dgm:pt>
    <dgm:pt modelId="{7D595FC6-6615-45AD-BE59-FDED4975F8D1}" type="sibTrans" cxnId="{07601574-A7A0-434E-99BB-0F8475794F43}">
      <dgm:prSet/>
      <dgm:spPr/>
      <dgm:t>
        <a:bodyPr/>
        <a:lstStyle/>
        <a:p>
          <a:endParaRPr lang="en-US"/>
        </a:p>
      </dgm:t>
    </dgm:pt>
    <dgm:pt modelId="{ABD4A0C1-5773-4E31-AF3E-42B97FAD76B8}">
      <dgm:prSet/>
      <dgm:spPr/>
      <dgm:t>
        <a:bodyPr/>
        <a:lstStyle/>
        <a:p>
          <a:r>
            <a:rPr lang="en-US"/>
            <a:t>The new 2024-2025 plan is being prepared for submission for approval by the TDOE.</a:t>
          </a:r>
        </a:p>
      </dgm:t>
    </dgm:pt>
    <dgm:pt modelId="{76A62EE7-627B-4F73-93D8-E17A67EEA5D6}" type="parTrans" cxnId="{83E77FF8-54FF-47F5-A911-56FAD6D52C85}">
      <dgm:prSet/>
      <dgm:spPr/>
      <dgm:t>
        <a:bodyPr/>
        <a:lstStyle/>
        <a:p>
          <a:endParaRPr lang="en-US"/>
        </a:p>
      </dgm:t>
    </dgm:pt>
    <dgm:pt modelId="{E6C52CD3-7017-4CD8-8934-DDA5A0257C03}" type="sibTrans" cxnId="{83E77FF8-54FF-47F5-A911-56FAD6D52C85}">
      <dgm:prSet/>
      <dgm:spPr/>
      <dgm:t>
        <a:bodyPr/>
        <a:lstStyle/>
        <a:p>
          <a:endParaRPr lang="en-US"/>
        </a:p>
      </dgm:t>
    </dgm:pt>
    <dgm:pt modelId="{241EDDD9-06A8-4C10-AEF4-9413BEAE0579}" type="pres">
      <dgm:prSet presAssocID="{D8DA63FE-4BBE-4676-915C-516C60CC7A4A}" presName="root" presStyleCnt="0">
        <dgm:presLayoutVars>
          <dgm:dir/>
          <dgm:resizeHandles val="exact"/>
        </dgm:presLayoutVars>
      </dgm:prSet>
      <dgm:spPr/>
    </dgm:pt>
    <dgm:pt modelId="{BB9FE359-5A4D-4BCD-91E3-FD3E72DA59D3}" type="pres">
      <dgm:prSet presAssocID="{DF39260A-DA85-4CF2-8CFD-3B4F817E69B3}" presName="compNode" presStyleCnt="0"/>
      <dgm:spPr/>
    </dgm:pt>
    <dgm:pt modelId="{A45879B6-1C25-4DE2-93FE-6C309D3CF4ED}" type="pres">
      <dgm:prSet presAssocID="{DF39260A-DA85-4CF2-8CFD-3B4F817E69B3}" presName="bgRect" presStyleLbl="bgShp" presStyleIdx="0" presStyleCnt="3"/>
      <dgm:spPr/>
    </dgm:pt>
    <dgm:pt modelId="{697BD65D-5B72-4187-A409-AFF0D32C9D5D}" type="pres">
      <dgm:prSet presAssocID="{DF39260A-DA85-4CF2-8CFD-3B4F817E69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BAFAE1F-D249-47AB-8843-E21BC48412B3}" type="pres">
      <dgm:prSet presAssocID="{DF39260A-DA85-4CF2-8CFD-3B4F817E69B3}" presName="spaceRect" presStyleCnt="0"/>
      <dgm:spPr/>
    </dgm:pt>
    <dgm:pt modelId="{71514818-DFE1-4AA4-B608-B99CD3F51FF5}" type="pres">
      <dgm:prSet presAssocID="{DF39260A-DA85-4CF2-8CFD-3B4F817E69B3}" presName="parTx" presStyleLbl="revTx" presStyleIdx="0" presStyleCnt="3">
        <dgm:presLayoutVars>
          <dgm:chMax val="0"/>
          <dgm:chPref val="0"/>
        </dgm:presLayoutVars>
      </dgm:prSet>
      <dgm:spPr/>
    </dgm:pt>
    <dgm:pt modelId="{BADE4276-EE5B-4837-8697-0C5B19051383}" type="pres">
      <dgm:prSet presAssocID="{32524F73-0919-4E30-9578-D34814F7E1C9}" presName="sibTrans" presStyleCnt="0"/>
      <dgm:spPr/>
    </dgm:pt>
    <dgm:pt modelId="{631AAA0B-AF0D-4A81-8FE2-D1BD4D110590}" type="pres">
      <dgm:prSet presAssocID="{D502E5A7-2049-48EC-A792-EF0DC6D08430}" presName="compNode" presStyleCnt="0"/>
      <dgm:spPr/>
    </dgm:pt>
    <dgm:pt modelId="{9728326B-10EF-4F2A-9DA4-88148F3932D2}" type="pres">
      <dgm:prSet presAssocID="{D502E5A7-2049-48EC-A792-EF0DC6D08430}" presName="bgRect" presStyleLbl="bgShp" presStyleIdx="1" presStyleCnt="3"/>
      <dgm:spPr/>
    </dgm:pt>
    <dgm:pt modelId="{70397F6D-AD99-4F0D-92CA-D95C972DFF74}" type="pres">
      <dgm:prSet presAssocID="{D502E5A7-2049-48EC-A792-EF0DC6D084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9B0D910D-DDFE-4010-8709-640A51FF834D}" type="pres">
      <dgm:prSet presAssocID="{D502E5A7-2049-48EC-A792-EF0DC6D08430}" presName="spaceRect" presStyleCnt="0"/>
      <dgm:spPr/>
    </dgm:pt>
    <dgm:pt modelId="{8668075E-28AD-4158-8E7F-60ACE206EF53}" type="pres">
      <dgm:prSet presAssocID="{D502E5A7-2049-48EC-A792-EF0DC6D08430}" presName="parTx" presStyleLbl="revTx" presStyleIdx="1" presStyleCnt="3">
        <dgm:presLayoutVars>
          <dgm:chMax val="0"/>
          <dgm:chPref val="0"/>
        </dgm:presLayoutVars>
      </dgm:prSet>
      <dgm:spPr/>
    </dgm:pt>
    <dgm:pt modelId="{F94074D4-D529-4ADC-B904-501400F02869}" type="pres">
      <dgm:prSet presAssocID="{7D595FC6-6615-45AD-BE59-FDED4975F8D1}" presName="sibTrans" presStyleCnt="0"/>
      <dgm:spPr/>
    </dgm:pt>
    <dgm:pt modelId="{9CC59DD6-9E95-4678-AD1B-35B1EB52D29F}" type="pres">
      <dgm:prSet presAssocID="{ABD4A0C1-5773-4E31-AF3E-42B97FAD76B8}" presName="compNode" presStyleCnt="0"/>
      <dgm:spPr/>
    </dgm:pt>
    <dgm:pt modelId="{1E544D07-67CE-4433-88DF-A16D0B7C1886}" type="pres">
      <dgm:prSet presAssocID="{ABD4A0C1-5773-4E31-AF3E-42B97FAD76B8}" presName="bgRect" presStyleLbl="bgShp" presStyleIdx="2" presStyleCnt="3"/>
      <dgm:spPr/>
    </dgm:pt>
    <dgm:pt modelId="{EA02A03A-697B-47D3-8686-B1978A1AC65F}" type="pres">
      <dgm:prSet presAssocID="{ABD4A0C1-5773-4E31-AF3E-42B97FAD76B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935797F6-F629-42BB-9316-E730BC9999D4}" type="pres">
      <dgm:prSet presAssocID="{ABD4A0C1-5773-4E31-AF3E-42B97FAD76B8}" presName="spaceRect" presStyleCnt="0"/>
      <dgm:spPr/>
    </dgm:pt>
    <dgm:pt modelId="{0E29F6A2-37CB-4286-9E23-C2B3069E1DC9}" type="pres">
      <dgm:prSet presAssocID="{ABD4A0C1-5773-4E31-AF3E-42B97FAD76B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7076926-E9FD-4D88-B1DE-9424B0E2AE39}" type="presOf" srcId="{ABD4A0C1-5773-4E31-AF3E-42B97FAD76B8}" destId="{0E29F6A2-37CB-4286-9E23-C2B3069E1DC9}" srcOrd="0" destOrd="0" presId="urn:microsoft.com/office/officeart/2018/2/layout/IconVerticalSolidList"/>
    <dgm:cxn modelId="{FF4BBE2C-7C64-4CD6-92F5-042F85DBBB42}" type="presOf" srcId="{D502E5A7-2049-48EC-A792-EF0DC6D08430}" destId="{8668075E-28AD-4158-8E7F-60ACE206EF53}" srcOrd="0" destOrd="0" presId="urn:microsoft.com/office/officeart/2018/2/layout/IconVerticalSolidList"/>
    <dgm:cxn modelId="{CA09466E-6F5D-48E4-B484-5E8A8C8BBF1F}" type="presOf" srcId="{DF39260A-DA85-4CF2-8CFD-3B4F817E69B3}" destId="{71514818-DFE1-4AA4-B608-B99CD3F51FF5}" srcOrd="0" destOrd="0" presId="urn:microsoft.com/office/officeart/2018/2/layout/IconVerticalSolidList"/>
    <dgm:cxn modelId="{07601574-A7A0-434E-99BB-0F8475794F43}" srcId="{D8DA63FE-4BBE-4676-915C-516C60CC7A4A}" destId="{D502E5A7-2049-48EC-A792-EF0DC6D08430}" srcOrd="1" destOrd="0" parTransId="{86689727-7748-4403-8299-41A2A27E655B}" sibTransId="{7D595FC6-6615-45AD-BE59-FDED4975F8D1}"/>
    <dgm:cxn modelId="{8AACFEBF-9A59-4A4F-B5DB-4CE6A88731B8}" type="presOf" srcId="{D8DA63FE-4BBE-4676-915C-516C60CC7A4A}" destId="{241EDDD9-06A8-4C10-AEF4-9413BEAE0579}" srcOrd="0" destOrd="0" presId="urn:microsoft.com/office/officeart/2018/2/layout/IconVerticalSolidList"/>
    <dgm:cxn modelId="{A6FCC0D0-4138-4484-BC42-BD078344D4E7}" srcId="{D8DA63FE-4BBE-4676-915C-516C60CC7A4A}" destId="{DF39260A-DA85-4CF2-8CFD-3B4F817E69B3}" srcOrd="0" destOrd="0" parTransId="{96BCDC6C-B06C-4806-9C40-431100BC5BEC}" sibTransId="{32524F73-0919-4E30-9578-D34814F7E1C9}"/>
    <dgm:cxn modelId="{83E77FF8-54FF-47F5-A911-56FAD6D52C85}" srcId="{D8DA63FE-4BBE-4676-915C-516C60CC7A4A}" destId="{ABD4A0C1-5773-4E31-AF3E-42B97FAD76B8}" srcOrd="2" destOrd="0" parTransId="{76A62EE7-627B-4F73-93D8-E17A67EEA5D6}" sibTransId="{E6C52CD3-7017-4CD8-8934-DDA5A0257C03}"/>
    <dgm:cxn modelId="{D9F70D0C-C25F-4947-9457-C82FE9D3E3B4}" type="presParOf" srcId="{241EDDD9-06A8-4C10-AEF4-9413BEAE0579}" destId="{BB9FE359-5A4D-4BCD-91E3-FD3E72DA59D3}" srcOrd="0" destOrd="0" presId="urn:microsoft.com/office/officeart/2018/2/layout/IconVerticalSolidList"/>
    <dgm:cxn modelId="{F22E3346-197F-45CC-89C5-FD801EECCBCB}" type="presParOf" srcId="{BB9FE359-5A4D-4BCD-91E3-FD3E72DA59D3}" destId="{A45879B6-1C25-4DE2-93FE-6C309D3CF4ED}" srcOrd="0" destOrd="0" presId="urn:microsoft.com/office/officeart/2018/2/layout/IconVerticalSolidList"/>
    <dgm:cxn modelId="{616DF132-3BCF-4826-ACB1-6AC98ED2D5A5}" type="presParOf" srcId="{BB9FE359-5A4D-4BCD-91E3-FD3E72DA59D3}" destId="{697BD65D-5B72-4187-A409-AFF0D32C9D5D}" srcOrd="1" destOrd="0" presId="urn:microsoft.com/office/officeart/2018/2/layout/IconVerticalSolidList"/>
    <dgm:cxn modelId="{115101C6-3B82-4D52-BE0D-7B2DDD75B29C}" type="presParOf" srcId="{BB9FE359-5A4D-4BCD-91E3-FD3E72DA59D3}" destId="{9BAFAE1F-D249-47AB-8843-E21BC48412B3}" srcOrd="2" destOrd="0" presId="urn:microsoft.com/office/officeart/2018/2/layout/IconVerticalSolidList"/>
    <dgm:cxn modelId="{666A5730-C8A8-40DB-B7CC-AAE08EEF2A10}" type="presParOf" srcId="{BB9FE359-5A4D-4BCD-91E3-FD3E72DA59D3}" destId="{71514818-DFE1-4AA4-B608-B99CD3F51FF5}" srcOrd="3" destOrd="0" presId="urn:microsoft.com/office/officeart/2018/2/layout/IconVerticalSolidList"/>
    <dgm:cxn modelId="{08DD2526-B7BF-4F2E-AB9C-22D09A4C594C}" type="presParOf" srcId="{241EDDD9-06A8-4C10-AEF4-9413BEAE0579}" destId="{BADE4276-EE5B-4837-8697-0C5B19051383}" srcOrd="1" destOrd="0" presId="urn:microsoft.com/office/officeart/2018/2/layout/IconVerticalSolidList"/>
    <dgm:cxn modelId="{A4B07408-2DC3-4ABC-A2E1-E87ADCF7AD07}" type="presParOf" srcId="{241EDDD9-06A8-4C10-AEF4-9413BEAE0579}" destId="{631AAA0B-AF0D-4A81-8FE2-D1BD4D110590}" srcOrd="2" destOrd="0" presId="urn:microsoft.com/office/officeart/2018/2/layout/IconVerticalSolidList"/>
    <dgm:cxn modelId="{622D01C2-D11F-49B0-8066-DD9E123F6411}" type="presParOf" srcId="{631AAA0B-AF0D-4A81-8FE2-D1BD4D110590}" destId="{9728326B-10EF-4F2A-9DA4-88148F3932D2}" srcOrd="0" destOrd="0" presId="urn:microsoft.com/office/officeart/2018/2/layout/IconVerticalSolidList"/>
    <dgm:cxn modelId="{9EA4DD6B-F0F9-48A6-88A9-9615F2C0EA29}" type="presParOf" srcId="{631AAA0B-AF0D-4A81-8FE2-D1BD4D110590}" destId="{70397F6D-AD99-4F0D-92CA-D95C972DFF74}" srcOrd="1" destOrd="0" presId="urn:microsoft.com/office/officeart/2018/2/layout/IconVerticalSolidList"/>
    <dgm:cxn modelId="{AB383B05-9943-46F5-8858-152C95EB48A0}" type="presParOf" srcId="{631AAA0B-AF0D-4A81-8FE2-D1BD4D110590}" destId="{9B0D910D-DDFE-4010-8709-640A51FF834D}" srcOrd="2" destOrd="0" presId="urn:microsoft.com/office/officeart/2018/2/layout/IconVerticalSolidList"/>
    <dgm:cxn modelId="{9CC8AC8A-0F24-450A-B2B5-AD80A8AF043E}" type="presParOf" srcId="{631AAA0B-AF0D-4A81-8FE2-D1BD4D110590}" destId="{8668075E-28AD-4158-8E7F-60ACE206EF53}" srcOrd="3" destOrd="0" presId="urn:microsoft.com/office/officeart/2018/2/layout/IconVerticalSolidList"/>
    <dgm:cxn modelId="{787B9BD3-4560-47C5-9730-966AFDAFFA48}" type="presParOf" srcId="{241EDDD9-06A8-4C10-AEF4-9413BEAE0579}" destId="{F94074D4-D529-4ADC-B904-501400F02869}" srcOrd="3" destOrd="0" presId="urn:microsoft.com/office/officeart/2018/2/layout/IconVerticalSolidList"/>
    <dgm:cxn modelId="{260D9A8E-9B1D-4475-B143-4CB9DBE8ACEA}" type="presParOf" srcId="{241EDDD9-06A8-4C10-AEF4-9413BEAE0579}" destId="{9CC59DD6-9E95-4678-AD1B-35B1EB52D29F}" srcOrd="4" destOrd="0" presId="urn:microsoft.com/office/officeart/2018/2/layout/IconVerticalSolidList"/>
    <dgm:cxn modelId="{227318AC-817B-43D5-BDD5-30A21309BD35}" type="presParOf" srcId="{9CC59DD6-9E95-4678-AD1B-35B1EB52D29F}" destId="{1E544D07-67CE-4433-88DF-A16D0B7C1886}" srcOrd="0" destOrd="0" presId="urn:microsoft.com/office/officeart/2018/2/layout/IconVerticalSolidList"/>
    <dgm:cxn modelId="{510BEFF7-060C-4F9F-AA54-072792AAB7FB}" type="presParOf" srcId="{9CC59DD6-9E95-4678-AD1B-35B1EB52D29F}" destId="{EA02A03A-697B-47D3-8686-B1978A1AC65F}" srcOrd="1" destOrd="0" presId="urn:microsoft.com/office/officeart/2018/2/layout/IconVerticalSolidList"/>
    <dgm:cxn modelId="{98FCA28B-F372-4BEC-AF59-C6AE57C1A2E5}" type="presParOf" srcId="{9CC59DD6-9E95-4678-AD1B-35B1EB52D29F}" destId="{935797F6-F629-42BB-9316-E730BC9999D4}" srcOrd="2" destOrd="0" presId="urn:microsoft.com/office/officeart/2018/2/layout/IconVerticalSolidList"/>
    <dgm:cxn modelId="{E8AAE9CA-9ED7-4B49-B0CE-0802E421894F}" type="presParOf" srcId="{9CC59DD6-9E95-4678-AD1B-35B1EB52D29F}" destId="{0E29F6A2-37CB-4286-9E23-C2B3069E1D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C6BD9-B6A9-41C2-9248-4C39B7B510BB}">
      <dsp:nvSpPr>
        <dsp:cNvPr id="0" name=""/>
        <dsp:cNvSpPr/>
      </dsp:nvSpPr>
      <dsp:spPr>
        <a:xfrm>
          <a:off x="0" y="21825"/>
          <a:ext cx="6391275" cy="695565"/>
        </a:xfrm>
        <a:prstGeom prst="roundRect">
          <a:avLst/>
        </a:prstGeom>
        <a:solidFill>
          <a:srgbClr val="FFC000"/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Mission</a:t>
          </a:r>
          <a:endParaRPr lang="en-US" sz="2900" kern="1200"/>
        </a:p>
      </dsp:txBody>
      <dsp:txXfrm>
        <a:off x="33955" y="55780"/>
        <a:ext cx="6323365" cy="627655"/>
      </dsp:txXfrm>
    </dsp:sp>
    <dsp:sp modelId="{BCF58652-DFFB-4950-B029-BDE3D9217568}">
      <dsp:nvSpPr>
        <dsp:cNvPr id="0" name=""/>
        <dsp:cNvSpPr/>
      </dsp:nvSpPr>
      <dsp:spPr>
        <a:xfrm>
          <a:off x="0" y="717391"/>
          <a:ext cx="6391275" cy="1770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/>
            <a:t>Empower parents and families to support their children’s cognitive and social-emotional development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/>
            <a:t>Create community partnerships through support and training</a:t>
          </a:r>
          <a:endParaRPr lang="en-US" sz="2300" kern="1200"/>
        </a:p>
      </dsp:txBody>
      <dsp:txXfrm>
        <a:off x="0" y="717391"/>
        <a:ext cx="6391275" cy="1770885"/>
      </dsp:txXfrm>
    </dsp:sp>
    <dsp:sp modelId="{BAE7461B-3CC4-41D2-8FF5-849C27DAC011}">
      <dsp:nvSpPr>
        <dsp:cNvPr id="0" name=""/>
        <dsp:cNvSpPr/>
      </dsp:nvSpPr>
      <dsp:spPr>
        <a:xfrm>
          <a:off x="0" y="2488276"/>
          <a:ext cx="6391275" cy="695565"/>
        </a:xfrm>
        <a:prstGeom prst="round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Vision</a:t>
          </a:r>
          <a:endParaRPr lang="en-US" sz="2900" kern="1200"/>
        </a:p>
      </dsp:txBody>
      <dsp:txXfrm>
        <a:off x="33955" y="2522231"/>
        <a:ext cx="6323365" cy="627655"/>
      </dsp:txXfrm>
    </dsp:sp>
    <dsp:sp modelId="{07D71A16-E72E-48FE-AFFA-F13CE8DEBE35}">
      <dsp:nvSpPr>
        <dsp:cNvPr id="0" name=""/>
        <dsp:cNvSpPr/>
      </dsp:nvSpPr>
      <dsp:spPr>
        <a:xfrm>
          <a:off x="0" y="3183841"/>
          <a:ext cx="6391275" cy="2041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/>
            <a:t>To ensure that students become productive and responsible citizens by working collaboratively and cooperatively to increase and strengthen family and school partnerships.</a:t>
          </a:r>
          <a:endParaRPr lang="en-US" sz="2300" kern="1200"/>
        </a:p>
      </dsp:txBody>
      <dsp:txXfrm>
        <a:off x="0" y="3183841"/>
        <a:ext cx="6391275" cy="2041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879B6-1C25-4DE2-93FE-6C309D3CF4ED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BD65D-5B72-4187-A409-AFF0D32C9D5D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14818-DFE1-4AA4-B608-B99CD3F51FF5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school improvement plan is an indepth data analysis that includes a review of early literacy, reading and math performance and student  attendance, and behavior. The data is analyzed and reviewed to determine areas that impacted student learning and overall performance. </a:t>
          </a:r>
        </a:p>
      </dsp:txBody>
      <dsp:txXfrm>
        <a:off x="1730984" y="640"/>
        <a:ext cx="4660290" cy="1498687"/>
      </dsp:txXfrm>
    </dsp:sp>
    <dsp:sp modelId="{9728326B-10EF-4F2A-9DA4-88148F3932D2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97F6D-AD99-4F0D-92CA-D95C972DFF74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8075E-28AD-4158-8E7F-60ACE206EF53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2023-2024 document can be found on our school website.</a:t>
          </a:r>
        </a:p>
      </dsp:txBody>
      <dsp:txXfrm>
        <a:off x="1730984" y="1873999"/>
        <a:ext cx="4660290" cy="1498687"/>
      </dsp:txXfrm>
    </dsp:sp>
    <dsp:sp modelId="{1E544D07-67CE-4433-88DF-A16D0B7C1886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2A03A-697B-47D3-8686-B1978A1AC65F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9F6A2-37CB-4286-9E23-C2B3069E1DC9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new 2024-2025 plan is being prepared for submission for approval by the TDOE.</a:t>
          </a:r>
        </a:p>
      </dsp:txBody>
      <dsp:txXfrm>
        <a:off x="1730984" y="3747359"/>
        <a:ext cx="4660290" cy="149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217CB9-ED6F-FB86-8406-F950D5278680}"/>
              </a:ext>
            </a:extLst>
          </p:cNvPr>
          <p:cNvSpPr/>
          <p:nvPr/>
        </p:nvSpPr>
        <p:spPr>
          <a:xfrm>
            <a:off x="140677" y="207962"/>
            <a:ext cx="11859065" cy="6438497"/>
          </a:xfrm>
          <a:prstGeom prst="rect">
            <a:avLst/>
          </a:prstGeom>
          <a:noFill/>
          <a:ln w="666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70B38-47DF-E5AB-4F69-35066972962A}"/>
              </a:ext>
            </a:extLst>
          </p:cNvPr>
          <p:cNvSpPr/>
          <p:nvPr/>
        </p:nvSpPr>
        <p:spPr>
          <a:xfrm>
            <a:off x="295422" y="309489"/>
            <a:ext cx="11563643" cy="6217920"/>
          </a:xfrm>
          <a:prstGeom prst="rect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D2AAFD-5500-683E-6A4E-24684677D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Annual Title 1 Parent Meeting </a:t>
            </a:r>
          </a:p>
        </p:txBody>
      </p:sp>
      <p:pic>
        <p:nvPicPr>
          <p:cNvPr id="9" name="Content Placeholder 8" descr="Image preview">
            <a:extLst>
              <a:ext uri="{FF2B5EF4-FFF2-40B4-BE49-F238E27FC236}">
                <a16:creationId xmlns:a16="http://schemas.microsoft.com/office/drawing/2014/main" id="{CDF7948A-31D6-A644-62D7-C59217CF3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26" y="1475576"/>
            <a:ext cx="5683347" cy="2291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B93E99-B3EB-8E5E-5DA3-1966D2B1FDE5}"/>
              </a:ext>
            </a:extLst>
          </p:cNvPr>
          <p:cNvSpPr txBox="1"/>
          <p:nvPr/>
        </p:nvSpPr>
        <p:spPr>
          <a:xfrm>
            <a:off x="2024069" y="4027616"/>
            <a:ext cx="90595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Wednesday, August 14, 2024 @ 4:45 pm</a:t>
            </a:r>
          </a:p>
          <a:p>
            <a:pPr algn="ctr"/>
            <a:r>
              <a:rPr lang="en-US" sz="2000" dirty="0">
                <a:latin typeface="Comic Sans MS" panose="030F0702030302020204" pitchFamily="66" charset="0"/>
              </a:rPr>
              <a:t>Thursday, August 15, 2024 @ 9:30 am</a:t>
            </a:r>
          </a:p>
          <a:p>
            <a:pPr algn="ctr"/>
            <a:r>
              <a:rPr lang="en-US" sz="2000" dirty="0">
                <a:latin typeface="Comic Sans MS" panose="030F0702030302020204" pitchFamily="66" charset="0"/>
              </a:rPr>
              <a:t>Dr. Isaac Robinson, Principal</a:t>
            </a:r>
          </a:p>
          <a:p>
            <a:pPr algn="ctr"/>
            <a:r>
              <a:rPr lang="en-US" sz="2000" dirty="0">
                <a:latin typeface="Comic Sans MS" panose="030F0702030302020204" pitchFamily="66" charset="0"/>
              </a:rPr>
              <a:t>Kevin Jordan, Dean of Students</a:t>
            </a:r>
          </a:p>
          <a:p>
            <a:pPr algn="ctr"/>
            <a:r>
              <a:rPr lang="en-US" sz="2000" dirty="0">
                <a:latin typeface="Comic Sans MS" panose="030F0702030302020204" pitchFamily="66" charset="0"/>
              </a:rPr>
              <a:t>Denise Robinson, PLC Coach</a:t>
            </a: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RBM…..A Place to Soar</a:t>
            </a:r>
          </a:p>
        </p:txBody>
      </p:sp>
    </p:spTree>
    <p:extLst>
      <p:ext uri="{BB962C8B-B14F-4D97-AF65-F5344CB8AC3E}">
        <p14:creationId xmlns:p14="http://schemas.microsoft.com/office/powerpoint/2010/main" val="198778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790415"/>
            <a:ext cx="8761413" cy="1193368"/>
          </a:xfrm>
        </p:spPr>
        <p:txBody>
          <a:bodyPr/>
          <a:lstStyle/>
          <a:p>
            <a:r>
              <a:rPr lang="en-US" dirty="0"/>
              <a:t>How Do We Communicate with Our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86739"/>
            <a:ext cx="9693860" cy="426203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School’s Website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Flyers (when in the building)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School Messenger (phone text)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Virtual Teacher Newsletters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Class Media Outlets (Class Dojo, </a:t>
            </a:r>
            <a:r>
              <a:rPr lang="en-US" sz="2000" b="1" dirty="0" err="1">
                <a:solidFill>
                  <a:srgbClr val="FFFF00"/>
                </a:solidFill>
              </a:rPr>
              <a:t>Classtag</a:t>
            </a:r>
            <a:r>
              <a:rPr lang="en-US" sz="2000" b="1" dirty="0">
                <a:solidFill>
                  <a:srgbClr val="FFFF00"/>
                </a:solidFill>
              </a:rPr>
              <a:t>, Remind.com)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Emails and phone calls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Social media sites: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Like us on Facebook: </a:t>
            </a:r>
            <a:r>
              <a:rPr lang="en-US" sz="2000" b="1" dirty="0">
                <a:solidFill>
                  <a:srgbClr val="002060"/>
                </a:solidFill>
                <a:hlinkClick r:id="rId2"/>
              </a:rPr>
              <a:t>https://facebook.com/RBMFalcons</a:t>
            </a:r>
            <a:endParaRPr lang="en-US" sz="2000" b="1" dirty="0">
              <a:solidFill>
                <a:srgbClr val="002060"/>
              </a:solidFill>
            </a:endParaRP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Follow us on Instagram: @</a:t>
            </a:r>
            <a:r>
              <a:rPr lang="en-US" sz="2000" b="1" dirty="0" err="1">
                <a:solidFill>
                  <a:srgbClr val="FFFF00"/>
                </a:solidFill>
              </a:rPr>
              <a:t>RBMFalcons</a:t>
            </a:r>
            <a:endParaRPr lang="en-US" sz="2000" b="1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8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55741"/>
            <a:ext cx="9244408" cy="4231039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Additional Annual Title 1 Meeting Thursday, August 15, 2024 @ 9:30</a:t>
            </a:r>
          </a:p>
          <a:p>
            <a:r>
              <a:rPr lang="en-US" sz="2800" b="1" dirty="0"/>
              <a:t>Various parent training/workshops will be held throughout school year</a:t>
            </a:r>
          </a:p>
          <a:p>
            <a:r>
              <a:rPr lang="en-US" sz="2800" b="1" dirty="0"/>
              <a:t>Parent conducted training for staff (TBA)</a:t>
            </a:r>
          </a:p>
          <a:p>
            <a:r>
              <a:rPr lang="en-US" sz="2800" b="1" dirty="0"/>
              <a:t>Pre-recorded parent training materials uploaded to school website on a variety of topics.</a:t>
            </a:r>
          </a:p>
          <a:p>
            <a:r>
              <a:rPr lang="en-US" sz="2800" b="1" dirty="0"/>
              <a:t>Parent training literature available in Parent Resource Room</a:t>
            </a:r>
          </a:p>
        </p:txBody>
      </p:sp>
    </p:spTree>
    <p:extLst>
      <p:ext uri="{BB962C8B-B14F-4D97-AF65-F5344CB8AC3E}">
        <p14:creationId xmlns:p14="http://schemas.microsoft.com/office/powerpoint/2010/main" val="404023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0773" y="1113062"/>
            <a:ext cx="3382297" cy="32819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RBM’s Progress and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0773" y="4591665"/>
            <a:ext cx="3382298" cy="1150156"/>
          </a:xfrm>
        </p:spPr>
        <p:txBody>
          <a:bodyPr>
            <a:normAutofit/>
          </a:bodyPr>
          <a:lstStyle/>
          <a:p>
            <a:r>
              <a:rPr lang="en-US" b="1" dirty="0"/>
              <a:t>Where do we stand with the state’s </a:t>
            </a:r>
            <a:r>
              <a:rPr lang="en-US" b="1" dirty="0" err="1"/>
              <a:t>tnready</a:t>
            </a:r>
            <a:r>
              <a:rPr lang="en-US" b="1" dirty="0"/>
              <a:t> 2024?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63" y="1178802"/>
            <a:ext cx="6470907" cy="449728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534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0891-B13C-D398-1096-A320D894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</a:t>
            </a:r>
            <a:r>
              <a:rPr lang="en-US" dirty="0" err="1"/>
              <a:t>TNReady</a:t>
            </a:r>
            <a:r>
              <a:rPr lang="en-US" dirty="0"/>
              <a:t> Data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C3A59D-959D-82E8-B493-13B3FA835A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40399"/>
              </p:ext>
            </p:extLst>
          </p:nvPr>
        </p:nvGraphicFramePr>
        <p:xfrm>
          <a:off x="1155700" y="2603499"/>
          <a:ext cx="9817101" cy="35720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2367">
                  <a:extLst>
                    <a:ext uri="{9D8B030D-6E8A-4147-A177-3AD203B41FA5}">
                      <a16:colId xmlns:a16="http://schemas.microsoft.com/office/drawing/2014/main" val="1886630956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450056158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452921724"/>
                    </a:ext>
                  </a:extLst>
                </a:gridCol>
              </a:tblGrid>
              <a:tr h="893003"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101101"/>
                  </a:ext>
                </a:extLst>
              </a:tr>
              <a:tr h="893003">
                <a:tc>
                  <a:txBody>
                    <a:bodyPr/>
                    <a:lstStyle/>
                    <a:p>
                      <a:r>
                        <a:rPr lang="en-US" sz="4400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17.8%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14.8%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470342"/>
                  </a:ext>
                </a:extLst>
              </a:tr>
              <a:tr h="893003">
                <a:tc>
                  <a:txBody>
                    <a:bodyPr/>
                    <a:lstStyle/>
                    <a:p>
                      <a:r>
                        <a:rPr lang="en-US" sz="44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12.9%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9.3%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467603"/>
                  </a:ext>
                </a:extLst>
              </a:tr>
              <a:tr h="893003">
                <a:tc>
                  <a:txBody>
                    <a:bodyPr/>
                    <a:lstStyle/>
                    <a:p>
                      <a:r>
                        <a:rPr lang="en-US" sz="44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23.2%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17.6%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12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7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0891-B13C-D398-1096-A320D894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</a:t>
            </a:r>
            <a:r>
              <a:rPr lang="en-US" dirty="0" err="1"/>
              <a:t>TNReady</a:t>
            </a:r>
            <a:r>
              <a:rPr lang="en-US" dirty="0"/>
              <a:t> Goals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C3A59D-959D-82E8-B493-13B3FA835A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234697"/>
              </p:ext>
            </p:extLst>
          </p:nvPr>
        </p:nvGraphicFramePr>
        <p:xfrm>
          <a:off x="1155700" y="2603499"/>
          <a:ext cx="9817101" cy="41115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2367">
                  <a:extLst>
                    <a:ext uri="{9D8B030D-6E8A-4147-A177-3AD203B41FA5}">
                      <a16:colId xmlns:a16="http://schemas.microsoft.com/office/drawing/2014/main" val="1886630956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450056158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452921724"/>
                    </a:ext>
                  </a:extLst>
                </a:gridCol>
              </a:tblGrid>
              <a:tr h="893003"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</a:rPr>
                        <a:t>AMO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</a:rPr>
                        <a:t>Double AMO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101101"/>
                  </a:ext>
                </a:extLst>
              </a:tr>
              <a:tr h="893003">
                <a:tc>
                  <a:txBody>
                    <a:bodyPr/>
                    <a:lstStyle/>
                    <a:p>
                      <a:r>
                        <a:rPr lang="en-US" sz="4400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20.0%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23.0%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470342"/>
                  </a:ext>
                </a:extLst>
              </a:tr>
              <a:tr h="893003">
                <a:tc>
                  <a:txBody>
                    <a:bodyPr/>
                    <a:lstStyle/>
                    <a:p>
                      <a:r>
                        <a:rPr lang="en-US" sz="44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15.0%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18.0%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467603"/>
                  </a:ext>
                </a:extLst>
              </a:tr>
              <a:tr h="893003">
                <a:tc>
                  <a:txBody>
                    <a:bodyPr/>
                    <a:lstStyle/>
                    <a:p>
                      <a:r>
                        <a:rPr lang="en-US" sz="44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23.0%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dirty="0"/>
                        <a:t>29.0%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12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38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0609" y="512999"/>
            <a:ext cx="4282462" cy="32819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000" dirty="0"/>
            </a:br>
            <a:r>
              <a:rPr lang="en-US" sz="4800" dirty="0"/>
              <a:t>School Improvement Plan</a:t>
            </a:r>
          </a:p>
        </p:txBody>
      </p:sp>
      <p:pic>
        <p:nvPicPr>
          <p:cNvPr id="9" name="Picture 8" descr="A circular sign with arrows&#10;&#10;Description automatically generated">
            <a:extLst>
              <a:ext uri="{FF2B5EF4-FFF2-40B4-BE49-F238E27FC236}">
                <a16:creationId xmlns:a16="http://schemas.microsoft.com/office/drawing/2014/main" id="{5304BDBD-262E-B3B2-21BB-92FAD40FC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1319" y="512999"/>
            <a:ext cx="6584476" cy="54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1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1D4F4DA4-C427-4DEF-91E0-8E7129A4B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A59FAFC-7B5E-427D-A4B0-8DD38FC5C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5E46F92-B11F-4D04-84C1-B48CE43C6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49A7C8E-F405-4731-86CC-6F65E0AD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61AA71F-D19D-4361-A8DD-FB1505D4A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9A66077B-2F4D-4996-B9E4-70A41DC7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8E765F22-322F-4361-8A97-254C7B442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509B3A9B-4394-4305-9D7B-FD39CE433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DCAC2A9-D869-46E1-9DD3-353AE325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C61B2-8C6C-972F-F4AD-8FDBE19A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rgbClr val="EBEBEB"/>
                </a:solidFill>
              </a:rPr>
              <a:t>School Improvement Plan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F99A161F-58D1-5DFA-91AC-0CB438798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35700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1355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86739"/>
            <a:ext cx="9957330" cy="409155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Many of our teachers at Raleigh-Bartlett Meadows Elementary are highly qualified as mandated by section 1119 of ESSA (Every Student Succeeds Act)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A teacher’s highly qualified status is public record and may be accessed on the TN Department of Education website: </a:t>
            </a:r>
            <a:r>
              <a:rPr lang="en-US" sz="2400" dirty="0">
                <a:hlinkClick r:id="rId2"/>
              </a:rPr>
              <a:t>www.tn.gov</a:t>
            </a:r>
            <a:endParaRPr lang="en-US" sz="2400" dirty="0"/>
          </a:p>
          <a:p>
            <a:r>
              <a:rPr lang="en-US" sz="2400" b="1" dirty="0">
                <a:solidFill>
                  <a:srgbClr val="FFFF00"/>
                </a:solidFill>
              </a:rPr>
              <a:t>Some teachers have permits and they are completing requirements necessary to gain highly qualified status.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70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BC003-D6B7-4BF0-937D-4A015F6DE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12192000" cy="6867027"/>
            <a:chOff x="0" y="-2373"/>
            <a:chExt cx="12192000" cy="68670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3C61B2-8C6C-972F-F4AD-8FDBE19A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Parents Right to Know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E57849-8712-9ED6-C7DC-82BBAFF8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document can be found on our school website.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There are copies available here today.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Copies are available in our Parent Resource Room.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CCE937-8032-0F38-3057-9DAED9AC7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491" y="803751"/>
            <a:ext cx="6102183" cy="565873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014FF2D-4863-43AA-82A7-958E9F74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33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Parent’s Right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420" y="2394284"/>
            <a:ext cx="11333747" cy="44637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All parents have the right to request the following:</a:t>
            </a:r>
          </a:p>
          <a:p>
            <a:r>
              <a:rPr lang="en-US" b="1" dirty="0"/>
              <a:t>Teacher’s professional qualification, licensure, grade certification, waivers</a:t>
            </a:r>
          </a:p>
          <a:p>
            <a:r>
              <a:rPr lang="en-US" b="1" dirty="0"/>
              <a:t>Highly qualified status</a:t>
            </a:r>
          </a:p>
          <a:p>
            <a:r>
              <a:rPr lang="en-US" b="1" dirty="0"/>
              <a:t>Paraprofessional’s qualification</a:t>
            </a:r>
          </a:p>
          <a:p>
            <a:r>
              <a:rPr lang="en-US" b="1" dirty="0"/>
              <a:t>Notice of Student Education Records Privacy/Disclosure of School Directory Information</a:t>
            </a:r>
          </a:p>
          <a:p>
            <a:r>
              <a:rPr lang="en-US" b="1" dirty="0"/>
              <a:t>Assurance that your child’s name, address and telephone listing will not be released to military recruiters</a:t>
            </a:r>
          </a:p>
          <a:p>
            <a:r>
              <a:rPr lang="en-US" b="1" dirty="0"/>
              <a:t>Child’s level of achievement on </a:t>
            </a:r>
            <a:r>
              <a:rPr lang="en-US" b="1" dirty="0" err="1"/>
              <a:t>TNReady</a:t>
            </a:r>
            <a:endParaRPr lang="en-US" b="1" dirty="0"/>
          </a:p>
          <a:p>
            <a:r>
              <a:rPr lang="en-US" b="1" dirty="0"/>
              <a:t>Right to transfer to another school in the district if the child becomes a victim of violence, or is assigned to an unsafe school</a:t>
            </a:r>
          </a:p>
          <a:p>
            <a:r>
              <a:rPr lang="en-US" b="1" dirty="0"/>
              <a:t>District Family Engagement/Parent Involvement Policy</a:t>
            </a:r>
          </a:p>
          <a:p>
            <a:r>
              <a:rPr lang="en-US" b="1" dirty="0"/>
              <a:t>Right to public school choice, supplemental educational services, and more effective involvement if their child’s school is identified for school improvement.</a:t>
            </a:r>
          </a:p>
        </p:txBody>
      </p:sp>
    </p:spTree>
    <p:extLst>
      <p:ext uri="{BB962C8B-B14F-4D97-AF65-F5344CB8AC3E}">
        <p14:creationId xmlns:p14="http://schemas.microsoft.com/office/powerpoint/2010/main" val="323982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79B4-D5EA-48CA-5C6E-97AFA7BB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Meeting Agenda Items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C7B48-F42A-7310-4D8C-6B682E91B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Welcome &amp; Opening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A20FD9-2B04-CCF5-FA0B-4D9D4A9661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Meeting Purpose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ESSA &amp; Title I Status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24-25 Family Engagement Plan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24-25 School Home Compact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District &amp; School’s Progress/Status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Q &amp; A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Thanks &amp; Closing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1E6061-F360-F415-B76B-32078D9DE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Dr. Isaac Robinson, Principal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CCABA1-F246-0A9A-16FB-68058E2DE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5337296" cy="28400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Denise Robinson, Professional Learning Coach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Kevin Jordan, Dean of Students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20383-D7A1-A472-8F24-4E923EE0FF72}"/>
              </a:ext>
            </a:extLst>
          </p:cNvPr>
          <p:cNvSpPr txBox="1"/>
          <p:nvPr/>
        </p:nvSpPr>
        <p:spPr>
          <a:xfrm>
            <a:off x="1489997" y="6226731"/>
            <a:ext cx="898022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Teacher Meet and Greet will follow the 8/14/2024 Title I Meeting</a:t>
            </a:r>
          </a:p>
        </p:txBody>
      </p:sp>
    </p:spTree>
    <p:extLst>
      <p:ext uri="{BB962C8B-B14F-4D97-AF65-F5344CB8AC3E}">
        <p14:creationId xmlns:p14="http://schemas.microsoft.com/office/powerpoint/2010/main" val="392992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ESSA?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2060"/>
                </a:solidFill>
              </a:rPr>
              <a:t>The Every Student Succeeds Act (ESSA) </a:t>
            </a:r>
            <a:r>
              <a:rPr lang="en-US" b="1" dirty="0"/>
              <a:t>is the newest federal legislation to address the need for consistent and measurable support for all American school children. This act maintains the federal government’s deep-rooted support for fair and equal opportunity for all students and supports the Elementary and Secondary Education Act (ESEA).</a:t>
            </a:r>
          </a:p>
        </p:txBody>
      </p:sp>
    </p:spTree>
    <p:extLst>
      <p:ext uri="{BB962C8B-B14F-4D97-AF65-F5344CB8AC3E}">
        <p14:creationId xmlns:p14="http://schemas.microsoft.com/office/powerpoint/2010/main" val="1754716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of Raleigh Bartlett Meadows’ School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Title I School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Because we have a high percentage of economically disadvantaged students, we receive funds from the United States Department of Education.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These funds allow us to be in compliance with ESSA to provide support and equal opportunity for all students.</a:t>
            </a:r>
          </a:p>
        </p:txBody>
      </p:sp>
    </p:spTree>
    <p:extLst>
      <p:ext uri="{BB962C8B-B14F-4D97-AF65-F5344CB8AC3E}">
        <p14:creationId xmlns:p14="http://schemas.microsoft.com/office/powerpoint/2010/main" val="1811162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Title I Funds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262753"/>
            <a:ext cx="8761412" cy="4184542"/>
          </a:xfrm>
        </p:spPr>
        <p:txBody>
          <a:bodyPr>
            <a:normAutofit/>
          </a:bodyPr>
          <a:lstStyle/>
          <a:p>
            <a:r>
              <a:rPr lang="en-US" sz="2000" b="1" dirty="0"/>
              <a:t>Identify students who are experiencing academic difficulties</a:t>
            </a:r>
          </a:p>
          <a:p>
            <a:r>
              <a:rPr lang="en-US" sz="2000" b="1" dirty="0"/>
              <a:t>Provide timely assistance to help students master the challenging and more rigorous TN State standards.</a:t>
            </a:r>
          </a:p>
          <a:p>
            <a:r>
              <a:rPr lang="en-US" sz="2000" b="1" dirty="0"/>
              <a:t>Purchase supplemental programs, materials, and supplies</a:t>
            </a:r>
          </a:p>
          <a:p>
            <a:r>
              <a:rPr lang="en-US" sz="2000" b="1" dirty="0"/>
              <a:t>Conduct parental involvement activities and meetings</a:t>
            </a:r>
          </a:p>
          <a:p>
            <a:r>
              <a:rPr lang="en-US" sz="2000" b="1" dirty="0"/>
              <a:t>Recruit, hire, and retain highly qualified teachers</a:t>
            </a:r>
          </a:p>
          <a:p>
            <a:r>
              <a:rPr lang="en-US" sz="2000" b="1" dirty="0"/>
              <a:t>PLC Coach’s salary</a:t>
            </a:r>
          </a:p>
          <a:p>
            <a:r>
              <a:rPr lang="en-US" sz="2000" b="1" dirty="0"/>
              <a:t>1 Teacher’s Assistant salary</a:t>
            </a:r>
          </a:p>
          <a:p>
            <a:r>
              <a:rPr lang="en-US" sz="2000" b="1" dirty="0"/>
              <a:t>1 School Interventionist’s salary</a:t>
            </a:r>
          </a:p>
        </p:txBody>
      </p:sp>
    </p:spTree>
    <p:extLst>
      <p:ext uri="{BB962C8B-B14F-4D97-AF65-F5344CB8AC3E}">
        <p14:creationId xmlns:p14="http://schemas.microsoft.com/office/powerpoint/2010/main" val="2804306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59B9-62AD-7A93-89D1-01B0FB11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95" y="507608"/>
            <a:ext cx="3923483" cy="888221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2024-2025 School Home Compact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0E9EAD-9858-3AEE-262B-CF8599A07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924" y="1909811"/>
            <a:ext cx="3552824" cy="4013317"/>
          </a:xfrm>
        </p:spPr>
        <p:txBody>
          <a:bodyPr>
            <a:noAutofit/>
          </a:bodyPr>
          <a:lstStyle/>
          <a:p>
            <a:r>
              <a:rPr lang="en-US" sz="2000" b="1" dirty="0"/>
              <a:t>Copies are provided here today for your  signatures. </a:t>
            </a:r>
          </a:p>
          <a:p>
            <a:endParaRPr lang="en-US" sz="2000" b="1" dirty="0"/>
          </a:p>
          <a:p>
            <a:r>
              <a:rPr lang="en-US" sz="2000" b="1" dirty="0"/>
              <a:t>It is posted on our website.</a:t>
            </a:r>
          </a:p>
          <a:p>
            <a:endParaRPr lang="en-US" sz="2000" b="1" dirty="0"/>
          </a:p>
          <a:p>
            <a:r>
              <a:rPr lang="en-US" sz="2000" b="1" dirty="0"/>
              <a:t>Additional copies are located in the Parent Resource Room</a:t>
            </a:r>
            <a:r>
              <a:rPr lang="en-US" sz="1800" b="1" dirty="0"/>
              <a:t>. </a:t>
            </a:r>
          </a:p>
          <a:p>
            <a:endParaRPr lang="en-US" sz="1800" b="1" dirty="0"/>
          </a:p>
          <a:p>
            <a:r>
              <a:rPr lang="en-US" sz="1800" b="1" dirty="0"/>
              <a:t>Copies also available in Spanish. Other languages can be translated upon request.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E1E7825-47EB-CBDA-152F-87D9F6443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7848" y="724468"/>
            <a:ext cx="3540512" cy="549345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10BC74-68B4-52E4-6832-6C53FEA52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360" y="724468"/>
            <a:ext cx="3629025" cy="549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4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SCS Student Code of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928" y="2324744"/>
            <a:ext cx="11050291" cy="4401519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In accordance with the SCS Student Conduct Policy #6022, the Code of Conduct speaks to the shared responsibility of children’s conduct by the: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District/School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Parent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Student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Self-discipline being the long-term goal for all SCS students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Gives notice of infractions as well as strategies and/or disciplinary measures for levels of offenses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</a:rPr>
              <a:t>May be located in the Student Handbook located on the District Website: </a:t>
            </a:r>
            <a:r>
              <a:rPr lang="en-US" sz="2000" b="1" dirty="0">
                <a:solidFill>
                  <a:srgbClr val="FFFF00"/>
                </a:solidFill>
                <a:hlinkClick r:id="rId2"/>
              </a:rPr>
              <a:t>www.scs.k12.org</a:t>
            </a:r>
            <a:endParaRPr lang="en-US" sz="2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</a:rPr>
              <a:t>and the RBM School’s website: </a:t>
            </a:r>
            <a:r>
              <a:rPr lang="en-US" sz="2000" b="1" dirty="0">
                <a:solidFill>
                  <a:srgbClr val="FFFF00"/>
                </a:solidFill>
                <a:hlinkClick r:id="rId3"/>
              </a:rPr>
              <a:t>https://schools.scsk12.org/raleighbartlett-es/</a:t>
            </a:r>
            <a:endParaRPr lang="en-US" sz="2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37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CD950F15-6D99-47E2-B154-2C00E88EA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A14C901-D8C8-4CD1-AAA5-1A817CF01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97C4951-D8F5-46FB-8B71-688125345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86A28D8-A49D-4FCF-A23D-E67EB998D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5457A18-54B4-4D19-8822-970FB0CF6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FD1E74F-5193-4410-8D57-F2F44EDBC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A60DA7D-DF3C-42E6-B8E7-CA05113A2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49DD32C2-73A0-44F9-A340-1E4DBD521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4FE4FEFB-1CF6-42E6-A494-774587540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Rectangle 66">
            <a:extLst>
              <a:ext uri="{FF2B5EF4-FFF2-40B4-BE49-F238E27FC236}">
                <a16:creationId xmlns:a16="http://schemas.microsoft.com/office/drawing/2014/main" id="{96CE3EAE-806C-4E7B-A488-876752177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0" name="Oval 68">
            <a:extLst>
              <a:ext uri="{FF2B5EF4-FFF2-40B4-BE49-F238E27FC236}">
                <a16:creationId xmlns:a16="http://schemas.microsoft.com/office/drawing/2014/main" id="{834478A1-1CB1-4FD1-B6CC-D6830657A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Oval 70">
            <a:extLst>
              <a:ext uri="{FF2B5EF4-FFF2-40B4-BE49-F238E27FC236}">
                <a16:creationId xmlns:a16="http://schemas.microsoft.com/office/drawing/2014/main" id="{4FE86CB6-F0BE-49A6-80C4-818FD4FC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10407C14-94AC-4705-AA56-537871C30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F628C334-2D10-4CEE-BAEF-C9CFB49C9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800000">
            <a:off x="457200" y="0"/>
            <a:ext cx="11277600" cy="4533900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34F7D70F-5AAF-4272-AE65-4A2C73A13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Questions?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976" y="5692877"/>
            <a:ext cx="10893095" cy="53530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01" y="474132"/>
            <a:ext cx="5095728" cy="3439617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929" y="473338"/>
            <a:ext cx="4586156" cy="3439617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80" name="Rectangle 78">
            <a:extLst>
              <a:ext uri="{FF2B5EF4-FFF2-40B4-BE49-F238E27FC236}">
                <a16:creationId xmlns:a16="http://schemas.microsoft.com/office/drawing/2014/main" id="{6DF9B5BE-F531-4301-81F9-7BEBF4E71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1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99" y="761742"/>
            <a:ext cx="3951971" cy="10202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Join Us on 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Social Media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599" y="1878819"/>
            <a:ext cx="4237721" cy="38989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	Like us on Facebook 		</a:t>
            </a:r>
            <a:r>
              <a:rPr lang="en-US" sz="2400" b="1" dirty="0">
                <a:solidFill>
                  <a:srgbClr val="FFC000"/>
                </a:solidFill>
              </a:rPr>
              <a:t>@</a:t>
            </a:r>
            <a:r>
              <a:rPr lang="en-US" sz="2400" b="1" dirty="0" err="1">
                <a:solidFill>
                  <a:srgbClr val="FFC000"/>
                </a:solidFill>
              </a:rPr>
              <a:t>RBMFalcons</a:t>
            </a:r>
            <a:endParaRPr lang="en-US" sz="2400" b="1" dirty="0">
              <a:solidFill>
                <a:srgbClr val="FFC000"/>
              </a:solidFill>
            </a:endParaRPr>
          </a:p>
          <a:p>
            <a:endParaRPr lang="en-US" sz="2400" b="1" dirty="0">
              <a:solidFill>
                <a:srgbClr val="FFC000"/>
              </a:solidFill>
            </a:endParaRPr>
          </a:p>
          <a:p>
            <a:endParaRPr lang="en-US" sz="2400" b="1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		Follow us on 					Instagram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		</a:t>
            </a:r>
            <a:r>
              <a:rPr lang="en-US" sz="2400" b="1" dirty="0">
                <a:solidFill>
                  <a:srgbClr val="FFC000"/>
                </a:solidFill>
              </a:rPr>
              <a:t>@</a:t>
            </a:r>
            <a:r>
              <a:rPr lang="en-US" sz="2400" b="1" dirty="0" err="1">
                <a:solidFill>
                  <a:srgbClr val="FFC000"/>
                </a:solidFill>
              </a:rPr>
              <a:t>RBMFalcons</a:t>
            </a:r>
            <a:endParaRPr lang="en-US" sz="2400" b="1" dirty="0">
              <a:solidFill>
                <a:srgbClr val="FFC0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RBM Falcons are FOCUSED!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4607" y="1271858"/>
            <a:ext cx="6391533" cy="4314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87" y="2348231"/>
            <a:ext cx="788335" cy="57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87" y="3828269"/>
            <a:ext cx="665449" cy="79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5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450" y="3017520"/>
            <a:ext cx="8789670" cy="3943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2" y="2163428"/>
            <a:ext cx="3254128" cy="2196537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300996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68" y="1098645"/>
            <a:ext cx="4094329" cy="698310"/>
          </a:xfrm>
        </p:spPr>
        <p:txBody>
          <a:bodyPr/>
          <a:lstStyle/>
          <a:p>
            <a:r>
              <a:rPr lang="en-US" sz="3600" b="1" dirty="0">
                <a:latin typeface="Comic Sans MS" panose="030F0702030302020204" pitchFamily="66" charset="0"/>
              </a:rPr>
              <a:t>Meeting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940" y="1098645"/>
            <a:ext cx="5190065" cy="554781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As a result of this meeting, you should have a clear understanding of the following:</a:t>
            </a:r>
          </a:p>
          <a:p>
            <a:r>
              <a:rPr lang="en-US" b="1" dirty="0"/>
              <a:t>Title I Program Requirements</a:t>
            </a:r>
          </a:p>
          <a:p>
            <a:pPr lvl="1"/>
            <a:r>
              <a:rPr lang="en-US" sz="1700" dirty="0"/>
              <a:t>Family Engagement Policy</a:t>
            </a:r>
          </a:p>
          <a:p>
            <a:pPr lvl="1"/>
            <a:r>
              <a:rPr lang="en-US" sz="1700" dirty="0"/>
              <a:t>Reporting Pupil Progress</a:t>
            </a:r>
          </a:p>
          <a:p>
            <a:pPr lvl="1"/>
            <a:r>
              <a:rPr lang="en-US" sz="1700" dirty="0"/>
              <a:t>Parental Involvement</a:t>
            </a:r>
          </a:p>
          <a:p>
            <a:pPr lvl="1"/>
            <a:r>
              <a:rPr lang="en-US" sz="1700" dirty="0"/>
              <a:t>Availability of Parent Training</a:t>
            </a:r>
          </a:p>
          <a:p>
            <a:pPr lvl="1"/>
            <a:r>
              <a:rPr lang="en-US" sz="1700" dirty="0"/>
              <a:t>District/School Progress</a:t>
            </a:r>
          </a:p>
          <a:p>
            <a:pPr lvl="1"/>
            <a:r>
              <a:rPr lang="en-US" sz="1700" dirty="0"/>
              <a:t>Opportunities for Additional Parent Meetings</a:t>
            </a:r>
          </a:p>
          <a:p>
            <a:pPr lvl="1"/>
            <a:r>
              <a:rPr lang="en-US" sz="1700" dirty="0"/>
              <a:t>Teacher Qualifications</a:t>
            </a:r>
          </a:p>
          <a:p>
            <a:pPr lvl="1"/>
            <a:r>
              <a:rPr lang="en-US" sz="1700" dirty="0"/>
              <a:t>Parents’ Right to Know</a:t>
            </a:r>
          </a:p>
          <a:p>
            <a:pPr lvl="1"/>
            <a:r>
              <a:rPr lang="en-US" sz="1700" dirty="0"/>
              <a:t>Notice of Title I School Status</a:t>
            </a:r>
          </a:p>
          <a:p>
            <a:pPr lvl="1"/>
            <a:r>
              <a:rPr lang="en-US" sz="1700" dirty="0"/>
              <a:t>School/Parent Compact</a:t>
            </a:r>
          </a:p>
          <a:p>
            <a:pPr lvl="1"/>
            <a:r>
              <a:rPr lang="en-US" sz="1700" dirty="0"/>
              <a:t>Student Code of Conduct</a:t>
            </a:r>
          </a:p>
          <a:p>
            <a:pPr lvl="1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202044-990B-D73A-7FB0-300412FCF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978" y="2146110"/>
            <a:ext cx="4094329" cy="387876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Each school served under Title 1, Part A must convene an annual meeting, at a time convenient for families, 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to inform them of their school’s participation in Title 1 programs and to explain the Title 1 requirements and the right of families to be involved in those programs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. Schools must invite and encourage all families of children participating in Title 1, Part A programs to attend the annual meeting. [P.L. 114-95, Section 1116 (c)(1) and (2)]. </a:t>
            </a:r>
          </a:p>
        </p:txBody>
      </p:sp>
    </p:spTree>
    <p:extLst>
      <p:ext uri="{BB962C8B-B14F-4D97-AF65-F5344CB8AC3E}">
        <p14:creationId xmlns:p14="http://schemas.microsoft.com/office/powerpoint/2010/main" val="159197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973667"/>
            <a:ext cx="3898582" cy="483374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EBEBEB"/>
                </a:solidFill>
              </a:rPr>
              <a:t>RBM’s Parental Involvement/Family Engagement Mission/Vision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7DC597-2617-41D3-9DF4-6D696D005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31826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586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Engagement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448732"/>
            <a:ext cx="8761412" cy="3936570"/>
          </a:xfrm>
        </p:spPr>
        <p:txBody>
          <a:bodyPr>
            <a:normAutofit/>
          </a:bodyPr>
          <a:lstStyle/>
          <a:p>
            <a:r>
              <a:rPr lang="en-US" sz="2200" b="1" dirty="0"/>
              <a:t>Shelby County Schools’ Family Engagement Policy speaks to the following goals:</a:t>
            </a:r>
          </a:p>
          <a:p>
            <a:pPr lvl="1"/>
            <a:r>
              <a:rPr lang="en-US" sz="2200" b="1" dirty="0"/>
              <a:t>To provide meaningful two-way communications</a:t>
            </a:r>
          </a:p>
          <a:p>
            <a:pPr lvl="1"/>
            <a:r>
              <a:rPr lang="en-US" sz="2200" b="1" dirty="0"/>
              <a:t>To provide meaningful and varied participation by families to support student achievement</a:t>
            </a:r>
          </a:p>
          <a:p>
            <a:pPr lvl="1"/>
            <a:r>
              <a:rPr lang="en-US" sz="2200" b="1" dirty="0"/>
              <a:t>To eliminate or reduce barriers to greater family participation</a:t>
            </a:r>
          </a:p>
          <a:p>
            <a:pPr lvl="1"/>
            <a:r>
              <a:rPr lang="en-US" sz="2200" b="1" dirty="0"/>
              <a:t>To provide training opportunities and informational seminars for families</a:t>
            </a:r>
          </a:p>
        </p:txBody>
      </p:sp>
    </p:spTree>
    <p:extLst>
      <p:ext uri="{BB962C8B-B14F-4D97-AF65-F5344CB8AC3E}">
        <p14:creationId xmlns:p14="http://schemas.microsoft.com/office/powerpoint/2010/main" val="103701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8B78F7-6841-4168-8538-3E2607086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4D568C-39BB-4394-A483-C7C185002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70B903-F367-48EC-B214-D1D26FC70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E5B732-80F6-496B-AC33-E0FD9395D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709F18-F3FB-4D14-B50D-6159067EB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6E4A747-3382-4841-BCBE-78D416DEE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49AC68C-6F74-4DEB-9CD1-3E1C4EB2C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FB17BE8-AC72-4544-AFE9-F8C1C3EB6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58781A-72DE-D55D-188B-381BA251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US" dirty="0"/>
              <a:t>Family Engagement Plan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A29E77-3723-D7FE-0E7F-38E49A49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63" y="1531919"/>
            <a:ext cx="5132439" cy="381174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copy is listed on our website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Copies are available here today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Copies are available in the Parent Resource Room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Copies also available in Spanish. Other languages can be translated upon request</a:t>
            </a:r>
            <a:r>
              <a:rPr lang="en-US" sz="2400" b="1" dirty="0"/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BA6DB3-F246-4306-AA4A-B2E8EF6D7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32D4B-B3DC-AC94-336B-06E7A07D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10" y="707740"/>
            <a:ext cx="5148400" cy="560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4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Report Pupil Progress?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86739"/>
            <a:ext cx="9957330" cy="409155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PowerSchool (Parent-Connect)-parents can log in at any time for updates in your PowerSchool account.</a:t>
            </a:r>
          </a:p>
          <a:p>
            <a:r>
              <a:rPr lang="en-US" sz="2400" b="1" dirty="0"/>
              <a:t>Class Media Outlets</a:t>
            </a:r>
          </a:p>
          <a:p>
            <a:r>
              <a:rPr lang="en-US" sz="2400" b="1" dirty="0"/>
              <a:t>Parent-Teacher Conference</a:t>
            </a:r>
          </a:p>
          <a:p>
            <a:pPr lvl="1"/>
            <a:r>
              <a:rPr lang="en-US" sz="2200" b="1" dirty="0"/>
              <a:t>September 5, 2024 (4-7pm)</a:t>
            </a:r>
          </a:p>
          <a:p>
            <a:pPr lvl="1"/>
            <a:r>
              <a:rPr lang="en-US" sz="2200" b="1" dirty="0"/>
              <a:t>February 13, 2025 (4-7pm)</a:t>
            </a:r>
          </a:p>
          <a:p>
            <a:pPr lvl="1"/>
            <a:r>
              <a:rPr lang="en-US" sz="2200" b="1" dirty="0"/>
              <a:t>Parents may request conferences at anytime</a:t>
            </a:r>
          </a:p>
          <a:p>
            <a:r>
              <a:rPr lang="en-US" sz="2400" b="1" dirty="0"/>
              <a:t>Quarterly Progress Report</a:t>
            </a:r>
          </a:p>
          <a:p>
            <a:r>
              <a:rPr lang="en-US" sz="2400" b="1" dirty="0"/>
              <a:t>End of Nine-Week Report Card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Parental Involvement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40243"/>
            <a:ext cx="10639255" cy="4231037"/>
          </a:xfrm>
        </p:spPr>
        <p:txBody>
          <a:bodyPr>
            <a:normAutofit/>
          </a:bodyPr>
          <a:lstStyle/>
          <a:p>
            <a:r>
              <a:rPr lang="en-US" sz="2000" b="1" dirty="0"/>
              <a:t>Develop a plan jointly with parents</a:t>
            </a:r>
          </a:p>
          <a:p>
            <a:r>
              <a:rPr lang="en-US" sz="2000" b="1" dirty="0"/>
              <a:t>Notify parents of the policy in a uniformed format provided in a language parents can understand</a:t>
            </a:r>
          </a:p>
          <a:p>
            <a:r>
              <a:rPr lang="en-US" sz="2000" b="1" dirty="0"/>
              <a:t>Made available to local community and updated periodically to the changing needs of the parents and school</a:t>
            </a:r>
          </a:p>
          <a:p>
            <a:r>
              <a:rPr lang="en-US" sz="2000" b="1" dirty="0"/>
              <a:t>Invitation to the Annual Title I Parent Meeting</a:t>
            </a:r>
          </a:p>
          <a:p>
            <a:r>
              <a:rPr lang="en-US" sz="2000" b="1" dirty="0"/>
              <a:t>Opportunities for regular meetings relating to students’ education</a:t>
            </a:r>
          </a:p>
          <a:p>
            <a:r>
              <a:rPr lang="en-US" sz="2000" b="1" dirty="0"/>
              <a:t>Provide opportunities to assist parents with helping their children to improve student learning and achievement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646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Parental Involvement and Family Engagement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397" y="2386739"/>
            <a:ext cx="10492352" cy="4045057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Annual Title I Parent Meeting</a:t>
            </a:r>
          </a:p>
          <a:p>
            <a:r>
              <a:rPr lang="en-US" sz="2200" b="1" dirty="0"/>
              <a:t>Data Night Meetings</a:t>
            </a:r>
          </a:p>
          <a:p>
            <a:r>
              <a:rPr lang="en-US" sz="2200" b="1" dirty="0"/>
              <a:t>Muffins with Moms</a:t>
            </a:r>
          </a:p>
          <a:p>
            <a:r>
              <a:rPr lang="en-US" sz="2200" b="1" dirty="0"/>
              <a:t>Donuts with Dads</a:t>
            </a:r>
          </a:p>
          <a:p>
            <a:r>
              <a:rPr lang="en-US" sz="2200" b="1" dirty="0"/>
              <a:t>Project Showcase Nights</a:t>
            </a:r>
          </a:p>
          <a:p>
            <a:r>
              <a:rPr lang="en-US" sz="2200" b="1" dirty="0"/>
              <a:t>Family STEM (Science, Technology, Engineer, and Math) Night</a:t>
            </a:r>
          </a:p>
          <a:p>
            <a:r>
              <a:rPr lang="en-US" sz="2200" b="1" dirty="0"/>
              <a:t>Help with homework or utilize the Homework Help Hotline</a:t>
            </a:r>
          </a:p>
          <a:p>
            <a:r>
              <a:rPr lang="en-US" sz="2200" b="1" dirty="0"/>
              <a:t>Communicate effectively with teachers</a:t>
            </a:r>
          </a:p>
          <a:p>
            <a:r>
              <a:rPr lang="en-US" sz="2200" b="1" dirty="0"/>
              <a:t>Ensure students are present and on time to school every day (if not ill)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94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11545</TotalTime>
  <Words>1432</Words>
  <Application>Microsoft Office PowerPoint</Application>
  <PresentationFormat>Widescreen</PresentationFormat>
  <Paragraphs>195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Century Gothic</vt:lpstr>
      <vt:lpstr>Comic Sans MS</vt:lpstr>
      <vt:lpstr>Wingdings 3</vt:lpstr>
      <vt:lpstr>Ion Boardroom</vt:lpstr>
      <vt:lpstr>Annual Title 1 Parent Meeting </vt:lpstr>
      <vt:lpstr>Meeting Agenda Items</vt:lpstr>
      <vt:lpstr>Meeting Purpose</vt:lpstr>
      <vt:lpstr>RBM’s Parental Involvement/Family Engagement Mission/Vision</vt:lpstr>
      <vt:lpstr>Family Engagement Plan</vt:lpstr>
      <vt:lpstr>Family Engagement Plan</vt:lpstr>
      <vt:lpstr>How Do We Report Pupil Progress?</vt:lpstr>
      <vt:lpstr>Parental Involvement Requirements</vt:lpstr>
      <vt:lpstr>Opportunities for Parental Involvement and Family Engagement </vt:lpstr>
      <vt:lpstr>How Do We Communicate with Our Stakeholders</vt:lpstr>
      <vt:lpstr>Parent Training</vt:lpstr>
      <vt:lpstr>RBM’s Progress and Status</vt:lpstr>
      <vt:lpstr>2024 TNReady Data</vt:lpstr>
      <vt:lpstr>2025 TNReady Goals</vt:lpstr>
      <vt:lpstr> School Improvement Plan</vt:lpstr>
      <vt:lpstr>School Improvement Plan</vt:lpstr>
      <vt:lpstr>Teacher Qualifications</vt:lpstr>
      <vt:lpstr>Parents Right to Know</vt:lpstr>
      <vt:lpstr>Parent’s Right to Know</vt:lpstr>
      <vt:lpstr>What is ESSA?</vt:lpstr>
      <vt:lpstr>Notice of Raleigh Bartlett Meadows’ School Status</vt:lpstr>
      <vt:lpstr>How are Title I Funds Used?</vt:lpstr>
      <vt:lpstr>2024-2025 School Home Compact</vt:lpstr>
      <vt:lpstr>SCS Student Code of Conduct</vt:lpstr>
      <vt:lpstr>Questions?  </vt:lpstr>
      <vt:lpstr>Join Us on  Social Media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CHARISSE V BAKER</dc:creator>
  <cp:lastModifiedBy>DENISE  BRIGGSROBINSON</cp:lastModifiedBy>
  <cp:revision>46</cp:revision>
  <cp:lastPrinted>2023-08-23T11:55:54Z</cp:lastPrinted>
  <dcterms:created xsi:type="dcterms:W3CDTF">2019-09-05T19:32:34Z</dcterms:created>
  <dcterms:modified xsi:type="dcterms:W3CDTF">2024-10-21T17:14:26Z</dcterms:modified>
</cp:coreProperties>
</file>